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9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0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1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2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3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4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5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6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48"/>
  </p:notesMasterIdLst>
  <p:handoutMasterIdLst>
    <p:handoutMasterId r:id="rId49"/>
  </p:handoutMasterIdLst>
  <p:sldIdLst>
    <p:sldId id="271" r:id="rId18"/>
    <p:sldId id="274" r:id="rId19"/>
    <p:sldId id="269" r:id="rId20"/>
    <p:sldId id="807" r:id="rId21"/>
    <p:sldId id="808" r:id="rId22"/>
    <p:sldId id="809" r:id="rId23"/>
    <p:sldId id="810" r:id="rId24"/>
    <p:sldId id="811" r:id="rId25"/>
    <p:sldId id="812" r:id="rId26"/>
    <p:sldId id="813" r:id="rId27"/>
    <p:sldId id="814" r:id="rId28"/>
    <p:sldId id="815" r:id="rId29"/>
    <p:sldId id="816" r:id="rId30"/>
    <p:sldId id="817" r:id="rId31"/>
    <p:sldId id="818" r:id="rId32"/>
    <p:sldId id="819" r:id="rId33"/>
    <p:sldId id="820" r:id="rId34"/>
    <p:sldId id="821" r:id="rId35"/>
    <p:sldId id="822" r:id="rId36"/>
    <p:sldId id="823" r:id="rId37"/>
    <p:sldId id="824" r:id="rId38"/>
    <p:sldId id="825" r:id="rId39"/>
    <p:sldId id="826" r:id="rId40"/>
    <p:sldId id="827" r:id="rId41"/>
    <p:sldId id="805" r:id="rId42"/>
    <p:sldId id="288" r:id="rId43"/>
    <p:sldId id="267" r:id="rId44"/>
    <p:sldId id="806" r:id="rId45"/>
    <p:sldId id="279" r:id="rId46"/>
    <p:sldId id="266" r:id="rId47"/>
  </p:sldIdLst>
  <p:sldSz cx="12192000" cy="6858000"/>
  <p:notesSz cx="6858000" cy="9144000"/>
  <p:embeddedFontLs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Light" panose="02000000000000000000" pitchFamily="2" charset="0"/>
      <p:regular r:id="rId54"/>
      <p:italic r:id="rId55"/>
    </p:embeddedFont>
    <p:embeddedFont>
      <p:font typeface="Roboto Slab" pitchFamily="2" charset="0"/>
      <p:regular r:id="rId56"/>
      <p:bold r:id="rId57"/>
      <p:italic r:id="rId58"/>
      <p:boldItalic r:id="rId59"/>
    </p:embeddedFont>
    <p:embeddedFont>
      <p:font typeface="Roboto Thin" panose="02000000000000000000" pitchFamily="2" charset="0"/>
      <p:regular r:id="rId60"/>
      <p:italic r:id="rId61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7660" autoAdjust="0"/>
  </p:normalViewPr>
  <p:slideViewPr>
    <p:cSldViewPr snapToObjects="1">
      <p:cViewPr varScale="1">
        <p:scale>
          <a:sx n="103" d="100"/>
          <a:sy n="103" d="100"/>
        </p:scale>
        <p:origin x="126" y="276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2.fntdata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font" Target="fonts/font10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font" Target="fonts/font5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7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5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2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6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170.xml"/><Relationship Id="rId34" Type="http://schemas.openxmlformats.org/officeDocument/2006/relationships/slideLayout" Target="../slideLayouts/slideLayout183.xml"/><Relationship Id="rId42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9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32" Type="http://schemas.openxmlformats.org/officeDocument/2006/relationships/slideLayout" Target="../slideLayouts/slideLayout181.xml"/><Relationship Id="rId37" Type="http://schemas.openxmlformats.org/officeDocument/2006/relationships/slideLayout" Target="../slideLayouts/slideLayout186.xml"/><Relationship Id="rId40" Type="http://schemas.openxmlformats.org/officeDocument/2006/relationships/slideLayout" Target="../slideLayouts/slideLayout189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7.xml"/><Relationship Id="rId36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31" Type="http://schemas.openxmlformats.org/officeDocument/2006/relationships/slideLayout" Target="../slideLayouts/slideLayout180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9.xml"/><Relationship Id="rId35" Type="http://schemas.openxmlformats.org/officeDocument/2006/relationships/slideLayout" Target="../slideLayouts/slideLayout184.xml"/><Relationship Id="rId43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33" Type="http://schemas.openxmlformats.org/officeDocument/2006/relationships/slideLayout" Target="../slideLayouts/slideLayout182.xml"/><Relationship Id="rId38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69.xml"/><Relationship Id="rId41" Type="http://schemas.openxmlformats.org/officeDocument/2006/relationships/slideLayout" Target="../slideLayouts/slideLayout1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1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05.05.2024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4.jpg"/><Relationship Id="rId4" Type="http://schemas.openxmlformats.org/officeDocument/2006/relationships/hyperlink" Target="mailto:mail.szkolenia@comarch.p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geek.github.io/blog/post/2019-02-24-instalar-servicios-o-aplicaciones-con-docker-para-tu-raspberry-o-cualquier-servidor-gnu-linux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biaonoldcomputers.blogspot.com/2017/01/docker-su-centos-7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Tytuł szkolenia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Podstawy Docker – wprowadzenie do konteneryzacji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57" b="457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3BDD1CEF-3D93-25A5-B0C0-03BDB2568497}"/>
              </a:ext>
            </a:extLst>
          </p:cNvPr>
          <p:cNvSpPr txBox="1"/>
          <p:nvPr/>
        </p:nvSpPr>
        <p:spPr>
          <a:xfrm>
            <a:off x="839416" y="332656"/>
            <a:ext cx="655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1" i="0" u="none" strike="noStrike" baseline="0" dirty="0">
                <a:latin typeface="Gotham-Bold"/>
              </a:rPr>
              <a:t>Innowacje techniczne: rozwiązania </a:t>
            </a:r>
            <a:r>
              <a:rPr lang="pl-PL" sz="1800" b="1" i="0" u="none" strike="noStrike" baseline="0" dirty="0" err="1">
                <a:latin typeface="Gotham-Bold"/>
              </a:rPr>
              <a:t>bezserwerowe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0CF11E-87E0-916B-D9E9-2497D47B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59" y="701988"/>
            <a:ext cx="6715125" cy="545068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CB3E3EB-7BCC-5718-6731-2A2928D4BCAB}"/>
              </a:ext>
            </a:extLst>
          </p:cNvPr>
          <p:cNvSpPr txBox="1"/>
          <p:nvPr/>
        </p:nvSpPr>
        <p:spPr>
          <a:xfrm>
            <a:off x="695400" y="2276872"/>
            <a:ext cx="43204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Pojedynczy klaster serwerów z </a:t>
            </a:r>
            <a:r>
              <a:rPr lang="pl-PL" dirty="0" err="1"/>
              <a:t>Dockerem</a:t>
            </a:r>
            <a:r>
              <a:rPr lang="pl-PL" dirty="0"/>
              <a:t> może obsługiwać aplikacje dowolnego typu, dając nam jednocześnie możliwość budowania, wdrażania i zarządzania nimi wszystkimi w taki sam sposób niezależnie od używanej przez nie architektury oraz stosu technologicznego</a:t>
            </a:r>
          </a:p>
        </p:txBody>
      </p:sp>
    </p:spTree>
    <p:extLst>
      <p:ext uri="{BB962C8B-B14F-4D97-AF65-F5344CB8AC3E}">
        <p14:creationId xmlns:p14="http://schemas.microsoft.com/office/powerpoint/2010/main" val="393849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008CDE0A-E038-1834-FFF2-96A3D09AEC2F}"/>
              </a:ext>
            </a:extLst>
          </p:cNvPr>
          <p:cNvSpPr txBox="1"/>
          <p:nvPr/>
        </p:nvSpPr>
        <p:spPr>
          <a:xfrm>
            <a:off x="839416" y="476672"/>
            <a:ext cx="7344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1" i="0" u="none" strike="noStrike" baseline="0" dirty="0">
                <a:latin typeface="Gotham-Bold"/>
              </a:rPr>
              <a:t>Tworzenie środowiska roboczego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6122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046670-A09C-596F-14D4-EC5A1F30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Kontener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4A01E8A-FDDD-06E8-B410-BA1E6873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696765"/>
            <a:ext cx="8715375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61D1D3A-63DA-6988-BDBB-5A26B38C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750218"/>
            <a:ext cx="7611916" cy="419906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D559FB7-624E-5415-1A81-B9CD0D76DD09}"/>
              </a:ext>
            </a:extLst>
          </p:cNvPr>
          <p:cNvSpPr txBox="1"/>
          <p:nvPr/>
        </p:nvSpPr>
        <p:spPr>
          <a:xfrm>
            <a:off x="911424" y="692696"/>
            <a:ext cx="8568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0" i="1" u="none" strike="noStrike" baseline="0" dirty="0">
                <a:latin typeface="GothamNarrow-BookItalic"/>
              </a:rPr>
              <a:t>Wszystkie kontenery działające na tym samym komputerze współdzielą system operacyjny,</a:t>
            </a:r>
          </a:p>
          <a:p>
            <a:pPr algn="l"/>
            <a:r>
              <a:rPr lang="pl-PL" sz="1800" b="0" i="1" u="none" strike="noStrike" baseline="0" dirty="0">
                <a:latin typeface="GothamNarrow-BookItalic"/>
              </a:rPr>
              <a:t>procesor oraz pamięć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500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FD3673-B2E2-8505-B92E-2A8E3CEB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Uruchamianie witryn</a:t>
            </a:r>
            <a:br>
              <a:rPr lang="pl-PL" dirty="0"/>
            </a:br>
            <a:r>
              <a:rPr lang="pl-PL" dirty="0"/>
              <a:t>internetowych w kontenerze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EB45A1C-3EF5-2D32-14B4-76732ADE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988840"/>
            <a:ext cx="6829425" cy="40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42258C-FCBC-2ACB-8527-A331B797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Docker</a:t>
            </a:r>
            <a:br>
              <a:rPr lang="pl-PL" dirty="0"/>
            </a:br>
            <a:r>
              <a:rPr lang="pl-PL" dirty="0"/>
              <a:t>wykonuje kontenery?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387750C-1F50-487B-EE5E-634F3E98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340768"/>
            <a:ext cx="6057900" cy="53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1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B1EF0E-940C-3338-6552-6172BC0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Zmienne środowiskowe w obrazach i kontenerach </a:t>
            </a:r>
            <a:r>
              <a:rPr lang="pl-PL" dirty="0" err="1"/>
              <a:t>Dockera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BDD3A5C-512D-1500-0744-0232DEF3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628800"/>
            <a:ext cx="9229725" cy="50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24D196-F65A-7C28-E94C-9324E681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Logiczny schemat stosowania warstw do budowania obrazów </a:t>
            </a:r>
            <a:r>
              <a:rPr lang="pl-PL" dirty="0" err="1"/>
              <a:t>Dockera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0EDD64C-3228-A2F2-0E4B-0649F3BD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916832"/>
            <a:ext cx="77438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61A07A-3EFE-A063-1E9C-6C116284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Każdy potrzebuje tego samego zestawu narzędzi do budowania projektu programistycznego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AA51FCB-D025-5F16-7DEB-5096D0CD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132856"/>
            <a:ext cx="5915025" cy="35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A07BC9-CF1C-AD9B-5F26-534765B8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Wykonywanie wieloetapowego pliku </a:t>
            </a:r>
            <a:r>
              <a:rPr lang="pl-PL" dirty="0" err="1"/>
              <a:t>Dockerfile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2CC7D5F-77A5-5C0E-02B6-CDFEB33D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636912"/>
            <a:ext cx="594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pic>
        <p:nvPicPr>
          <p:cNvPr id="3" name="Symbol zastępczy obrazu 2" descr="Obraz zawierający Ludzka twarz, osoba, Ludzka broda, Czoło&#10;&#10;Opis wygenerowany automatycznie">
            <a:extLst>
              <a:ext uri="{FF2B5EF4-FFF2-40B4-BE49-F238E27FC236}">
                <a16:creationId xmlns:a16="http://schemas.microsoft.com/office/drawing/2014/main" id="{B4B4A218-8CC1-9DE8-6F0F-704599B357F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457" b="457"/>
          <a:stretch>
            <a:fillRect/>
          </a:stretch>
        </p:blipFill>
        <p:spPr/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dr Marcin Albiniak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B2ED14-BB13-23D2-AD12-9E9F3340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Wieloetapowy proces budowania aplikacji w języku Java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49B5A8-D3B4-2DAA-A25B-69644D93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0808"/>
            <a:ext cx="7429500" cy="38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1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8F2616-00F3-4E5F-3AA7-ABFE5849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System plików kontenera składa się z warstw obrazu oraz warstwy zapisywalnej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9135E6-4D8A-55E6-132B-C18B79DC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276872"/>
            <a:ext cx="5686425" cy="36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5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D49A71-BB0E-2302-CD9C-8C2BD381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Anatomia pliku</a:t>
            </a:r>
            <a:br>
              <a:rPr lang="pl-PL" dirty="0"/>
            </a:br>
            <a:r>
              <a:rPr lang="pl-PL" dirty="0"/>
              <a:t>Docker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50609E-09C5-6D85-499B-CC611595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204864"/>
            <a:ext cx="2686050" cy="27146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68FEB69-2624-36CD-AA96-779D5646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79914"/>
            <a:ext cx="5472608" cy="50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9AD592-F161-38AA-E1C8-F42BF6DC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"/>
            <a:ext cx="11247609" cy="1124980"/>
          </a:xfrm>
        </p:spPr>
        <p:txBody>
          <a:bodyPr>
            <a:normAutofit fontScale="90000"/>
          </a:bodyPr>
          <a:lstStyle/>
          <a:p>
            <a:r>
              <a:rPr lang="pl-PL" dirty="0"/>
              <a:t>Uruchamianie aplikacji wielokontenerowych</a:t>
            </a:r>
            <a:br>
              <a:rPr lang="pl-PL" dirty="0"/>
            </a:br>
            <a:r>
              <a:rPr lang="pl-PL" dirty="0"/>
              <a:t>przy użyciu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AE0D-860E-21CC-E169-F2778794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700808"/>
            <a:ext cx="6664299" cy="49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0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160E30-1B5A-AE2B-C753-C44BFF81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Problemy, jakie rozwiązuje Docker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56733E1-EFE0-3064-6F13-82E9839A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268760"/>
            <a:ext cx="7837875" cy="51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E6C6ED2F-8C9E-FB0D-D2D3-BE9E9AC8E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68" y="1700808"/>
            <a:ext cx="4608512" cy="460851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5469174" y="4005064"/>
            <a:ext cx="6552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Rekomendowane szkoleń (oferta Centrum Szkoleniowego Comarch SA):</a:t>
            </a:r>
          </a:p>
          <a:p>
            <a:pPr marL="1066800" lvl="1" indent="-609600">
              <a:buFont typeface="Arial" panose="020B0604020202020204" pitchFamily="34" charset="0"/>
              <a:buAutoNum type="arabicPeriod"/>
              <a:defRPr/>
            </a:pPr>
            <a:r>
              <a:rPr lang="pl-PL" dirty="0">
                <a:solidFill>
                  <a:schemeClr val="bg1"/>
                </a:solidFill>
              </a:rPr>
              <a:t>Aplikacje kontenerowe w klastrach z wykorzystaniem Docker i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Arial" panose="020B0604020202020204" pitchFamily="34" charset="0"/>
              <a:buNone/>
              <a:defRPr/>
            </a:pPr>
            <a:r>
              <a:rPr lang="pl-PL" altLang="pl-PL" dirty="0">
                <a:solidFill>
                  <a:schemeClr val="bg1"/>
                </a:solidFill>
              </a:rPr>
              <a:t>Proszę o wypisanie:</a:t>
            </a:r>
          </a:p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Źródeł z wykorzystaniem których została </a:t>
            </a:r>
            <a:r>
              <a:rPr lang="pl-PL" altLang="pl-PL">
                <a:solidFill>
                  <a:schemeClr val="bg1"/>
                </a:solidFill>
              </a:rPr>
              <a:t>stworzona niniejsza prezentacja </a:t>
            </a:r>
            <a:r>
              <a:rPr lang="pl-PL" altLang="pl-PL" dirty="0">
                <a:solidFill>
                  <a:schemeClr val="bg1"/>
                </a:solidFill>
              </a:rPr>
              <a:t>oraz materiały szkoleniowe (pozycje książkowe, strony www, opracowania, raporty, itp.) </a:t>
            </a:r>
          </a:p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Polecanych źródeł wiedzy do dalszego kształcenia i doskonalenia umiejętności (również jako formę samokształcenia)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Podstawy Docker – wprowadzenie do konteneryzacji</a:t>
            </a:r>
          </a:p>
          <a:p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1600" dirty="0"/>
              <a:t>Instalacja Środowiska Docker i jego podstawowych składowych dla </a:t>
            </a:r>
          </a:p>
          <a:p>
            <a:r>
              <a:rPr lang="pl-PL" sz="1600" dirty="0"/>
              <a:t>Systemów: Windows, Linux, </a:t>
            </a:r>
            <a:r>
              <a:rPr lang="pl-PL" sz="1600" dirty="0" err="1"/>
              <a:t>MacOS</a:t>
            </a:r>
            <a:endParaRPr lang="pl-PL" sz="1600" dirty="0"/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Wprowadzenie do konteneryzacji</a:t>
            </a:r>
          </a:p>
          <a:p>
            <a:r>
              <a:rPr lang="pl-PL" dirty="0"/>
              <a:t> 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Praca z obrazami i kontenerami </a:t>
            </a:r>
            <a:r>
              <a:rPr lang="pl-PL" dirty="0" err="1"/>
              <a:t>Dockera</a:t>
            </a:r>
            <a:endParaRPr lang="pl-PL" dirty="0"/>
          </a:p>
          <a:p>
            <a:r>
              <a:rPr lang="pl-PL" dirty="0"/>
              <a:t> 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Komponowanie  środowisk aplikacji składających się z wielu obrazów przy użyciu</a:t>
            </a:r>
          </a:p>
          <a:p>
            <a:r>
              <a:rPr lang="pl-PL" dirty="0"/>
              <a:t>Docker </a:t>
            </a:r>
            <a:r>
              <a:rPr lang="pl-PL" dirty="0" err="1"/>
              <a:t>Compose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1CD657-4A26-914A-E4FA-F9A60DDF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</a:t>
            </a:r>
          </a:p>
        </p:txBody>
      </p:sp>
      <p:pic>
        <p:nvPicPr>
          <p:cNvPr id="4" name="Obraz 3" descr="Obraz zawierający Grafika, clipart, Czcionka, kreskówka&#10;&#10;Opis wygenerowany automatycznie">
            <a:extLst>
              <a:ext uri="{FF2B5EF4-FFF2-40B4-BE49-F238E27FC236}">
                <a16:creationId xmlns:a16="http://schemas.microsoft.com/office/drawing/2014/main" id="{592388BE-713E-A358-FF92-B6BBBFA2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55927" y="260648"/>
            <a:ext cx="3200400" cy="27336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5CA18F5-8913-72F3-7678-1A7C2168ADB8}"/>
              </a:ext>
            </a:extLst>
          </p:cNvPr>
          <p:cNvSpPr txBox="1"/>
          <p:nvPr/>
        </p:nvSpPr>
        <p:spPr>
          <a:xfrm>
            <a:off x="656372" y="3116042"/>
            <a:ext cx="95050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dirty="0"/>
              <a:t>Docker jest platformą służącą do uruchamiania aplikacji w lekkich jednostkach</a:t>
            </a:r>
          </a:p>
          <a:p>
            <a:r>
              <a:rPr lang="pl-PL" sz="2000" dirty="0"/>
              <a:t>nazywanych kontenerami (ang. </a:t>
            </a:r>
            <a:r>
              <a:rPr lang="pl-PL" sz="2000" dirty="0" err="1"/>
              <a:t>containers</a:t>
            </a:r>
            <a:r>
              <a:rPr lang="pl-PL" sz="2000" dirty="0"/>
              <a:t>).</a:t>
            </a:r>
          </a:p>
          <a:p>
            <a:endParaRPr lang="pl-PL" sz="2000" dirty="0"/>
          </a:p>
          <a:p>
            <a:r>
              <a:rPr lang="pl-PL" sz="2000" dirty="0"/>
              <a:t>Kontenery są obecnie wszechobecne w branży oprogramowania i można je znaleźć wszędzie, zaczynając od funkcji </a:t>
            </a:r>
            <a:r>
              <a:rPr lang="pl-PL" sz="2000" dirty="0" err="1"/>
              <a:t>bezserwerowych</a:t>
            </a:r>
            <a:r>
              <a:rPr lang="pl-PL" sz="2000" dirty="0"/>
              <a:t> wykonywanych w chmurze, a kończąc na korporacyjnych narzędziach planowania strategicznego. </a:t>
            </a:r>
          </a:p>
          <a:p>
            <a:endParaRPr lang="pl-PL" sz="2000" dirty="0"/>
          </a:p>
          <a:p>
            <a:r>
              <a:rPr lang="pl-PL" sz="2000" dirty="0"/>
              <a:t>Znajomość </a:t>
            </a:r>
            <a:r>
              <a:rPr lang="pl-PL" sz="2000" dirty="0" err="1"/>
              <a:t>Dockera</a:t>
            </a:r>
            <a:r>
              <a:rPr lang="pl-PL" sz="2000" dirty="0"/>
              <a:t> staje się jedną z kluczowych kompetencji dla operatorów i programistów z całej branży.</a:t>
            </a:r>
          </a:p>
        </p:txBody>
      </p:sp>
    </p:spTree>
    <p:extLst>
      <p:ext uri="{BB962C8B-B14F-4D97-AF65-F5344CB8AC3E}">
        <p14:creationId xmlns:p14="http://schemas.microsoft.com/office/powerpoint/2010/main" val="427648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woda, zrzut ekranu, Grafika, Czcionka&#10;&#10;Opis wygenerowany automatycznie">
            <a:extLst>
              <a:ext uri="{FF2B5EF4-FFF2-40B4-BE49-F238E27FC236}">
                <a16:creationId xmlns:a16="http://schemas.microsoft.com/office/drawing/2014/main" id="{0FA93C1D-887D-99B6-C8FA-D479C0F03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9376" y="404664"/>
            <a:ext cx="2290232" cy="191989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9703DC6-6196-888F-1069-9A5A1A872769}"/>
              </a:ext>
            </a:extLst>
          </p:cNvPr>
          <p:cNvSpPr txBox="1"/>
          <p:nvPr/>
        </p:nvSpPr>
        <p:spPr>
          <a:xfrm>
            <a:off x="3359696" y="3861048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Infrastruktura jako usługa - IaaS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732ED66-844F-F4CC-3FB6-866C775E7119}"/>
              </a:ext>
            </a:extLst>
          </p:cNvPr>
          <p:cNvSpPr txBox="1"/>
          <p:nvPr/>
        </p:nvSpPr>
        <p:spPr>
          <a:xfrm>
            <a:off x="4054771" y="1399189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Przenoszenie aplikacji do chmury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E3F3CB2-F410-5678-1FD1-8AF0B91E2364}"/>
              </a:ext>
            </a:extLst>
          </p:cNvPr>
          <p:cNvSpPr txBox="1"/>
          <p:nvPr/>
        </p:nvSpPr>
        <p:spPr>
          <a:xfrm>
            <a:off x="4223792" y="4428728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Platforma jako usługa  - PaaS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FA900CF-336B-66D7-0BA1-15036A9E697A}"/>
              </a:ext>
            </a:extLst>
          </p:cNvPr>
          <p:cNvSpPr txBox="1"/>
          <p:nvPr/>
        </p:nvSpPr>
        <p:spPr>
          <a:xfrm>
            <a:off x="4655840" y="5220816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DOCKER</a:t>
            </a:r>
          </a:p>
        </p:txBody>
      </p:sp>
      <p:sp>
        <p:nvSpPr>
          <p:cNvPr id="11" name="Strzałka: zakrzywiona w prawo 10">
            <a:extLst>
              <a:ext uri="{FF2B5EF4-FFF2-40B4-BE49-F238E27FC236}">
                <a16:creationId xmlns:a16="http://schemas.microsoft.com/office/drawing/2014/main" id="{53B3ABA1-BBB7-EECC-E283-42AE72C639BD}"/>
              </a:ext>
            </a:extLst>
          </p:cNvPr>
          <p:cNvSpPr/>
          <p:nvPr/>
        </p:nvSpPr>
        <p:spPr>
          <a:xfrm>
            <a:off x="2495600" y="4043010"/>
            <a:ext cx="731520" cy="7920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2" name="Strzałka: zakrzywiona w prawo 11">
            <a:extLst>
              <a:ext uri="{FF2B5EF4-FFF2-40B4-BE49-F238E27FC236}">
                <a16:creationId xmlns:a16="http://schemas.microsoft.com/office/drawing/2014/main" id="{B0C5FAA5-6E9F-A2EF-0AD5-F21563C789E4}"/>
              </a:ext>
            </a:extLst>
          </p:cNvPr>
          <p:cNvSpPr/>
          <p:nvPr/>
        </p:nvSpPr>
        <p:spPr>
          <a:xfrm>
            <a:off x="3335204" y="4653136"/>
            <a:ext cx="731520" cy="7920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5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E279394-6BC1-3F83-9858-D2CBDA0B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6632"/>
            <a:ext cx="10957867" cy="602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3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45BD8D0-BB42-DA4B-F6DE-77748FB9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032272"/>
            <a:ext cx="10287000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550771-6C51-FFE6-E539-DA22FBF9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024" y="116632"/>
            <a:ext cx="10829924" cy="1124980"/>
          </a:xfrm>
        </p:spPr>
        <p:txBody>
          <a:bodyPr>
            <a:normAutofit fontScale="90000"/>
          </a:bodyPr>
          <a:lstStyle/>
          <a:p>
            <a:r>
              <a:rPr lang="pl-PL" dirty="0"/>
              <a:t>Tworzenie nowej </a:t>
            </a:r>
            <a:br>
              <a:rPr lang="pl-PL" dirty="0"/>
            </a:br>
            <a:r>
              <a:rPr lang="pl-PL" dirty="0"/>
              <a:t>aplikacji chmurowej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5A5A586-EA9D-F90D-1FEF-2E4974EF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218480"/>
            <a:ext cx="5776880" cy="65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2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8C412F7-5BFF-98E5-7ED1-F8266684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00808"/>
            <a:ext cx="6372225" cy="488632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BFA2C22-48AF-2A37-E085-D58887C3FCC5}"/>
              </a:ext>
            </a:extLst>
          </p:cNvPr>
          <p:cNvSpPr txBox="1"/>
          <p:nvPr/>
        </p:nvSpPr>
        <p:spPr>
          <a:xfrm>
            <a:off x="407368" y="296118"/>
            <a:ext cx="10153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Aplikacje chmurowe są tworzone z wykorzystaniem </a:t>
            </a:r>
            <a:r>
              <a:rPr lang="pl-PL" dirty="0" err="1"/>
              <a:t>architektur</a:t>
            </a:r>
            <a:r>
              <a:rPr lang="pl-PL" dirty="0"/>
              <a:t> bazujących na </a:t>
            </a:r>
            <a:r>
              <a:rPr lang="pl-PL" dirty="0" err="1"/>
              <a:t>mikrousługach</a:t>
            </a:r>
            <a:r>
              <a:rPr lang="pl-PL" dirty="0"/>
              <a:t>,</a:t>
            </a:r>
          </a:p>
          <a:p>
            <a:r>
              <a:rPr lang="pl-PL" dirty="0"/>
              <a:t>których poszczególne komponenty działają w odrębnych kontenerach</a:t>
            </a:r>
          </a:p>
        </p:txBody>
      </p:sp>
    </p:spTree>
    <p:extLst>
      <p:ext uri="{BB962C8B-B14F-4D97-AF65-F5344CB8AC3E}">
        <p14:creationId xmlns:p14="http://schemas.microsoft.com/office/powerpoint/2010/main" val="33125894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574</TotalTime>
  <Words>426</Words>
  <Application>Microsoft Office PowerPoint</Application>
  <PresentationFormat>Panoramiczny</PresentationFormat>
  <Paragraphs>66</Paragraphs>
  <Slides>30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30</vt:i4>
      </vt:variant>
    </vt:vector>
  </HeadingPairs>
  <TitlesOfParts>
    <vt:vector size="55" baseType="lpstr">
      <vt:lpstr>Arial</vt:lpstr>
      <vt:lpstr>Roboto Slab</vt:lpstr>
      <vt:lpstr>Gotham-Bold</vt:lpstr>
      <vt:lpstr>GothamNarrow-BookItalic</vt:lpstr>
      <vt:lpstr>Roboto</vt:lpstr>
      <vt:lpstr>Roboto Light</vt:lpstr>
      <vt:lpstr>Wingdings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Tytuł szkolenia</vt:lpstr>
      <vt:lpstr>Prezentacja programu PowerPoint</vt:lpstr>
      <vt:lpstr>Agenda</vt:lpstr>
      <vt:lpstr>Docker</vt:lpstr>
      <vt:lpstr>Prezentacja programu PowerPoint</vt:lpstr>
      <vt:lpstr>Prezentacja programu PowerPoint</vt:lpstr>
      <vt:lpstr>Prezentacja programu PowerPoint</vt:lpstr>
      <vt:lpstr>Tworzenie nowej  aplikacji chmurowej</vt:lpstr>
      <vt:lpstr>Prezentacja programu PowerPoint</vt:lpstr>
      <vt:lpstr>Prezentacja programu PowerPoint</vt:lpstr>
      <vt:lpstr>Prezentacja programu PowerPoint</vt:lpstr>
      <vt:lpstr>Kontener</vt:lpstr>
      <vt:lpstr>Prezentacja programu PowerPoint</vt:lpstr>
      <vt:lpstr>Uruchamianie witryn internetowych w kontenerze</vt:lpstr>
      <vt:lpstr>Jak Docker wykonuje kontenery?</vt:lpstr>
      <vt:lpstr>Zmienne środowiskowe w obrazach i kontenerach Dockera</vt:lpstr>
      <vt:lpstr>Logiczny schemat stosowania warstw do budowania obrazów Dockera</vt:lpstr>
      <vt:lpstr>Każdy potrzebuje tego samego zestawu narzędzi do budowania projektu programistycznego</vt:lpstr>
      <vt:lpstr>Wykonywanie wieloetapowego pliku Dockerfile</vt:lpstr>
      <vt:lpstr>Wieloetapowy proces budowania aplikacji w języku Java</vt:lpstr>
      <vt:lpstr>System plików kontenera składa się z warstw obrazu oraz warstwy zapisywalnej</vt:lpstr>
      <vt:lpstr>Anatomia pliku Docker Compose</vt:lpstr>
      <vt:lpstr>Uruchamianie aplikacji wielokontenerowych przy użyciu Compose</vt:lpstr>
      <vt:lpstr>Problemy, jakie rozwiązuje Docker Compose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Marcin Albiniak</cp:lastModifiedBy>
  <cp:revision>27</cp:revision>
  <dcterms:created xsi:type="dcterms:W3CDTF">2023-01-16T07:56:28Z</dcterms:created>
  <dcterms:modified xsi:type="dcterms:W3CDTF">2024-05-05T12:52:14Z</dcterms:modified>
</cp:coreProperties>
</file>